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83" r:id="rId13"/>
  </p:sldIdLst>
  <p:sldSz cx="9144000" cy="5143500" type="screen16x9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2" d="100"/>
          <a:sy n="92" d="100"/>
        </p:scale>
        <p:origin x="-756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_&#1057;&#1086;&#1082;&#1072;&#1083;&#1100;&#1089;&#1100;&#1082;&#1072;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_&#1057;&#1086;&#1082;&#1072;&#1083;&#1100;&#1089;&#1100;&#1082;&#1072;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_&#1057;&#1086;&#1082;&#1072;&#1083;&#1100;&#1089;&#1100;&#1082;&#1072;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_&#1057;&#1086;&#1082;&#1072;&#1083;&#1100;&#1089;&#1100;&#1082;&#1072;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_&#1057;&#1086;&#1082;&#1072;&#1083;&#1100;&#1089;&#1100;&#1082;&#1072;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_&#1057;&#1086;&#1082;&#1072;&#1083;&#1100;&#1089;&#1100;&#1082;&#1072;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_&#1057;&#1086;&#1082;&#1072;&#1083;&#1100;&#1089;&#1100;&#1082;&#1072;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_&#1057;&#1086;&#1082;&#1072;&#1083;&#1100;&#1089;&#1100;&#1082;&#1072;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_&#1057;&#1086;&#1082;&#1072;&#1083;&#1100;&#1089;&#1100;&#1082;&#1072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Аналіз_мешканці!$B$3:$B$9</c:f>
              <c:strCache>
                <c:ptCount val="7"/>
                <c:pt idx="0">
                  <c:v>Я хочу, щоб тут жили мої діти</c:v>
                </c:pt>
                <c:pt idx="1">
                  <c:v>Я пишаюсь своєю громадою</c:v>
                </c:pt>
                <c:pt idx="2">
                  <c:v>Громада, в яке приємно часом повернутись</c:v>
                </c:pt>
                <c:pt idx="3">
                  <c:v>Громада, в якому я просто живу</c:v>
                </c:pt>
                <c:pt idx="4">
                  <c:v>Громада на узбіччі прогресу</c:v>
                </c:pt>
                <c:pt idx="5">
                  <c:v>Мені важко себе тут реалізувати</c:v>
                </c:pt>
                <c:pt idx="6">
                  <c:v>Громада, в якій немає перспектив</c:v>
                </c:pt>
              </c:strCache>
            </c:strRef>
          </c:cat>
          <c:val>
            <c:numRef>
              <c:f>Аналіз_мешканці!$C$3:$C$9</c:f>
              <c:numCache>
                <c:formatCode>General</c:formatCode>
                <c:ptCount val="7"/>
                <c:pt idx="0">
                  <c:v>70</c:v>
                </c:pt>
                <c:pt idx="1">
                  <c:v>18</c:v>
                </c:pt>
                <c:pt idx="2">
                  <c:v>9</c:v>
                </c:pt>
                <c:pt idx="3">
                  <c:v>60</c:v>
                </c:pt>
                <c:pt idx="4">
                  <c:v>13</c:v>
                </c:pt>
                <c:pt idx="5">
                  <c:v>13</c:v>
                </c:pt>
                <c:pt idx="6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Аналіз_мешканці!$K$3:$K$5</c:f>
              <c:strCache>
                <c:ptCount val="3"/>
                <c:pt idx="0">
                  <c:v>Так</c:v>
                </c:pt>
                <c:pt idx="1">
                  <c:v>Ні </c:v>
                </c:pt>
                <c:pt idx="2">
                  <c:v>Важко відповісти</c:v>
                </c:pt>
              </c:strCache>
            </c:strRef>
          </c:cat>
          <c:val>
            <c:numRef>
              <c:f>Аналіз_мешканці!$L$3:$L$5</c:f>
              <c:numCache>
                <c:formatCode>General</c:formatCode>
                <c:ptCount val="3"/>
                <c:pt idx="0">
                  <c:v>143</c:v>
                </c:pt>
                <c:pt idx="1">
                  <c:v>16</c:v>
                </c:pt>
                <c:pt idx="2">
                  <c:v>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5010779850566803"/>
          <c:y val="4.3121193131971422E-2"/>
          <c:w val="0.58672499566087488"/>
          <c:h val="0.7453806241383632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'Опитування мешканців'!$I$205</c:f>
              <c:strCache>
                <c:ptCount val="1"/>
                <c:pt idx="0">
                  <c:v>незадовільно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'Опитування мешканців'!$J$2:$U$2</c:f>
              <c:strCache>
                <c:ptCount val="12"/>
                <c:pt idx="0">
                  <c:v>Якість комун. послуг</c:v>
                </c:pt>
                <c:pt idx="1">
                  <c:v>Стан доріг</c:v>
                </c:pt>
                <c:pt idx="2">
                  <c:v>Стан тротуарів</c:v>
                </c:pt>
                <c:pt idx="3">
                  <c:v>Послуги культури</c:v>
                </c:pt>
                <c:pt idx="4">
                  <c:v>Медичне забезпечення</c:v>
                </c:pt>
                <c:pt idx="5">
                  <c:v>Освітні послуги</c:v>
                </c:pt>
                <c:pt idx="6">
                  <c:v>Дошкільні установи</c:v>
                </c:pt>
                <c:pt idx="7">
                  <c:v>Екологічний стан</c:v>
                </c:pt>
                <c:pt idx="8">
                  <c:v>Інфраструктура відпочинку</c:v>
                </c:pt>
                <c:pt idx="9">
                  <c:v>Безпека мешканців</c:v>
                </c:pt>
                <c:pt idx="10">
                  <c:v>Умови для бізнесу</c:v>
                </c:pt>
                <c:pt idx="11">
                  <c:v>Можливості працевлаштування</c:v>
                </c:pt>
              </c:strCache>
            </c:strRef>
          </c:cat>
          <c:val>
            <c:numRef>
              <c:f>'Опитування мешканців'!$J$205:$U$205</c:f>
              <c:numCache>
                <c:formatCode>General</c:formatCode>
                <c:ptCount val="12"/>
                <c:pt idx="0">
                  <c:v>46</c:v>
                </c:pt>
                <c:pt idx="1">
                  <c:v>101</c:v>
                </c:pt>
                <c:pt idx="2">
                  <c:v>68</c:v>
                </c:pt>
                <c:pt idx="3">
                  <c:v>79</c:v>
                </c:pt>
                <c:pt idx="4">
                  <c:v>69</c:v>
                </c:pt>
                <c:pt idx="5">
                  <c:v>16</c:v>
                </c:pt>
                <c:pt idx="6">
                  <c:v>14</c:v>
                </c:pt>
                <c:pt idx="7">
                  <c:v>44</c:v>
                </c:pt>
                <c:pt idx="8">
                  <c:v>81</c:v>
                </c:pt>
                <c:pt idx="9">
                  <c:v>41</c:v>
                </c:pt>
                <c:pt idx="10">
                  <c:v>57</c:v>
                </c:pt>
                <c:pt idx="11">
                  <c:v>101</c:v>
                </c:pt>
              </c:numCache>
            </c:numRef>
          </c:val>
        </c:ser>
        <c:ser>
          <c:idx val="1"/>
          <c:order val="1"/>
          <c:tx>
            <c:strRef>
              <c:f>'Опитування мешканців'!$I$206</c:f>
              <c:strCache>
                <c:ptCount val="1"/>
                <c:pt idx="0">
                  <c:v>задовільно</c:v>
                </c:pt>
              </c:strCache>
            </c:strRef>
          </c:tx>
          <c:spPr>
            <a:solidFill>
              <a:srgbClr val="00FF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'Опитування мешканців'!$J$2:$U$2</c:f>
              <c:strCache>
                <c:ptCount val="12"/>
                <c:pt idx="0">
                  <c:v>Якість комун. послуг</c:v>
                </c:pt>
                <c:pt idx="1">
                  <c:v>Стан доріг</c:v>
                </c:pt>
                <c:pt idx="2">
                  <c:v>Стан тротуарів</c:v>
                </c:pt>
                <c:pt idx="3">
                  <c:v>Послуги культури</c:v>
                </c:pt>
                <c:pt idx="4">
                  <c:v>Медичне забезпечення</c:v>
                </c:pt>
                <c:pt idx="5">
                  <c:v>Освітні послуги</c:v>
                </c:pt>
                <c:pt idx="6">
                  <c:v>Дошкільні установи</c:v>
                </c:pt>
                <c:pt idx="7">
                  <c:v>Екологічний стан</c:v>
                </c:pt>
                <c:pt idx="8">
                  <c:v>Інфраструктура відпочинку</c:v>
                </c:pt>
                <c:pt idx="9">
                  <c:v>Безпека мешканців</c:v>
                </c:pt>
                <c:pt idx="10">
                  <c:v>Умови для бізнесу</c:v>
                </c:pt>
                <c:pt idx="11">
                  <c:v>Можливості працевлаштування</c:v>
                </c:pt>
              </c:strCache>
            </c:strRef>
          </c:cat>
          <c:val>
            <c:numRef>
              <c:f>'Опитування мешканців'!$J$206:$U$206</c:f>
              <c:numCache>
                <c:formatCode>General</c:formatCode>
                <c:ptCount val="12"/>
                <c:pt idx="0">
                  <c:v>30</c:v>
                </c:pt>
                <c:pt idx="1">
                  <c:v>6</c:v>
                </c:pt>
                <c:pt idx="2">
                  <c:v>22</c:v>
                </c:pt>
                <c:pt idx="3">
                  <c:v>30</c:v>
                </c:pt>
                <c:pt idx="4">
                  <c:v>41</c:v>
                </c:pt>
                <c:pt idx="5">
                  <c:v>117</c:v>
                </c:pt>
                <c:pt idx="6">
                  <c:v>113</c:v>
                </c:pt>
                <c:pt idx="7">
                  <c:v>52</c:v>
                </c:pt>
                <c:pt idx="8">
                  <c:v>21</c:v>
                </c:pt>
                <c:pt idx="9">
                  <c:v>56</c:v>
                </c:pt>
                <c:pt idx="10">
                  <c:v>24</c:v>
                </c:pt>
                <c:pt idx="11">
                  <c:v>10</c:v>
                </c:pt>
              </c:numCache>
            </c:numRef>
          </c:val>
        </c:ser>
        <c:ser>
          <c:idx val="2"/>
          <c:order val="2"/>
          <c:tx>
            <c:strRef>
              <c:f>'Опитування мешканців'!$I$207</c:f>
              <c:strCache>
                <c:ptCount val="1"/>
                <c:pt idx="0">
                  <c:v>добре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'Опитування мешканців'!$J$2:$U$2</c:f>
              <c:strCache>
                <c:ptCount val="12"/>
                <c:pt idx="0">
                  <c:v>Якість комун. послуг</c:v>
                </c:pt>
                <c:pt idx="1">
                  <c:v>Стан доріг</c:v>
                </c:pt>
                <c:pt idx="2">
                  <c:v>Стан тротуарів</c:v>
                </c:pt>
                <c:pt idx="3">
                  <c:v>Послуги культури</c:v>
                </c:pt>
                <c:pt idx="4">
                  <c:v>Медичне забезпечення</c:v>
                </c:pt>
                <c:pt idx="5">
                  <c:v>Освітні послуги</c:v>
                </c:pt>
                <c:pt idx="6">
                  <c:v>Дошкільні установи</c:v>
                </c:pt>
                <c:pt idx="7">
                  <c:v>Екологічний стан</c:v>
                </c:pt>
                <c:pt idx="8">
                  <c:v>Інфраструктура відпочинку</c:v>
                </c:pt>
                <c:pt idx="9">
                  <c:v>Безпека мешканців</c:v>
                </c:pt>
                <c:pt idx="10">
                  <c:v>Умови для бізнесу</c:v>
                </c:pt>
                <c:pt idx="11">
                  <c:v>Можливості працевлаштування</c:v>
                </c:pt>
              </c:strCache>
            </c:strRef>
          </c:cat>
          <c:val>
            <c:numRef>
              <c:f>'Опитування мешканців'!$J$207:$U$207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5</c:v>
                </c:pt>
                <c:pt idx="4">
                  <c:v>3</c:v>
                </c:pt>
                <c:pt idx="5">
                  <c:v>26</c:v>
                </c:pt>
                <c:pt idx="6">
                  <c:v>34</c:v>
                </c:pt>
                <c:pt idx="7">
                  <c:v>0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</c:ser>
        <c:ser>
          <c:idx val="3"/>
          <c:order val="3"/>
          <c:tx>
            <c:strRef>
              <c:f>'Опитування мешканців'!$I$208</c:f>
              <c:strCache>
                <c:ptCount val="1"/>
                <c:pt idx="0">
                  <c:v>відмінно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'Опитування мешканців'!$J$2:$U$2</c:f>
              <c:strCache>
                <c:ptCount val="12"/>
                <c:pt idx="0">
                  <c:v>Якість комун. послуг</c:v>
                </c:pt>
                <c:pt idx="1">
                  <c:v>Стан доріг</c:v>
                </c:pt>
                <c:pt idx="2">
                  <c:v>Стан тротуарів</c:v>
                </c:pt>
                <c:pt idx="3">
                  <c:v>Послуги культури</c:v>
                </c:pt>
                <c:pt idx="4">
                  <c:v>Медичне забезпечення</c:v>
                </c:pt>
                <c:pt idx="5">
                  <c:v>Освітні послуги</c:v>
                </c:pt>
                <c:pt idx="6">
                  <c:v>Дошкільні установи</c:v>
                </c:pt>
                <c:pt idx="7">
                  <c:v>Екологічний стан</c:v>
                </c:pt>
                <c:pt idx="8">
                  <c:v>Інфраструктура відпочинку</c:v>
                </c:pt>
                <c:pt idx="9">
                  <c:v>Безпека мешканців</c:v>
                </c:pt>
                <c:pt idx="10">
                  <c:v>Умови для бізнесу</c:v>
                </c:pt>
                <c:pt idx="11">
                  <c:v>Можливості працевлаштування</c:v>
                </c:pt>
              </c:strCache>
            </c:strRef>
          </c:cat>
          <c:val>
            <c:numRef>
              <c:f>'Опитування мешканців'!$J$208:$U$208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3222144"/>
        <c:axId val="90386368"/>
      </c:barChart>
      <c:catAx>
        <c:axId val="732221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uk-UA"/>
          </a:p>
        </c:txPr>
        <c:crossAx val="903863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386368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uk-UA"/>
          </a:p>
        </c:txPr>
        <c:crossAx val="73222144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38031729559340505"/>
          <c:y val="0.91743296182932621"/>
          <c:w val="0.53821703917982244"/>
          <c:h val="6.4898712586742624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uk-UA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25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Аналіз_мешканці!$B$12:$B$25</c:f>
              <c:strCache>
                <c:ptCount val="14"/>
                <c:pt idx="0">
                  <c:v>Інше</c:v>
                </c:pt>
                <c:pt idx="1">
                  <c:v>Недостатня інформованість про громада за межами області</c:v>
                </c:pt>
                <c:pt idx="2">
                  <c:v>Недостатня підприємливість мешканців</c:v>
                </c:pt>
                <c:pt idx="3">
                  <c:v>Екологічні проблеми</c:v>
                </c:pt>
                <c:pt idx="4">
                  <c:v>Поширення злочинності, алкоголізму, наркоманії</c:v>
                </c:pt>
                <c:pt idx="5">
                  <c:v>Засміченість довкілля</c:v>
                </c:pt>
                <c:pt idx="6">
                  <c:v>Зношеність інженерних мереж (водопостачання, водовідведення)</c:v>
                </c:pt>
                <c:pt idx="7">
                  <c:v>Недостатність вищих та професійних навчальних закладів</c:v>
                </c:pt>
                <c:pt idx="8">
                  <c:v>Несприятливі умови для розвитку підприємництва</c:v>
                </c:pt>
                <c:pt idx="9">
                  <c:v>Старіння населення</c:v>
                </c:pt>
                <c:pt idx="10">
                  <c:v>Відсутність можливості для самореалізації</c:v>
                </c:pt>
                <c:pt idx="11">
                  <c:v>Недостатня громадська ініціативність та активність мешканців</c:v>
                </c:pt>
                <c:pt idx="12">
                  <c:v>Безробіття</c:v>
                </c:pt>
                <c:pt idx="13">
                  <c:v>Відсутність зовнішніх інвестицій</c:v>
                </c:pt>
              </c:strCache>
            </c:strRef>
          </c:cat>
          <c:val>
            <c:numRef>
              <c:f>Аналіз_мешканці!$C$12:$C$25</c:f>
              <c:numCache>
                <c:formatCode>General</c:formatCode>
                <c:ptCount val="14"/>
                <c:pt idx="0">
                  <c:v>8</c:v>
                </c:pt>
                <c:pt idx="1">
                  <c:v>11</c:v>
                </c:pt>
                <c:pt idx="2">
                  <c:v>15</c:v>
                </c:pt>
                <c:pt idx="3">
                  <c:v>17</c:v>
                </c:pt>
                <c:pt idx="4">
                  <c:v>21</c:v>
                </c:pt>
                <c:pt idx="5">
                  <c:v>22</c:v>
                </c:pt>
                <c:pt idx="6">
                  <c:v>23</c:v>
                </c:pt>
                <c:pt idx="7">
                  <c:v>34</c:v>
                </c:pt>
                <c:pt idx="8">
                  <c:v>38</c:v>
                </c:pt>
                <c:pt idx="9">
                  <c:v>55</c:v>
                </c:pt>
                <c:pt idx="10">
                  <c:v>65</c:v>
                </c:pt>
                <c:pt idx="11">
                  <c:v>77</c:v>
                </c:pt>
                <c:pt idx="12">
                  <c:v>108</c:v>
                </c:pt>
                <c:pt idx="13">
                  <c:v>108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207232"/>
        <c:axId val="96151232"/>
      </c:barChart>
      <c:catAx>
        <c:axId val="122207232"/>
        <c:scaling>
          <c:orientation val="minMax"/>
        </c:scaling>
        <c:delete val="0"/>
        <c:axPos val="l"/>
        <c:majorTickMark val="out"/>
        <c:minorTickMark val="none"/>
        <c:tickLblPos val="nextTo"/>
        <c:crossAx val="96151232"/>
        <c:crosses val="autoZero"/>
        <c:auto val="1"/>
        <c:lblAlgn val="ctr"/>
        <c:lblOffset val="100"/>
        <c:noMultiLvlLbl val="0"/>
      </c:catAx>
      <c:valAx>
        <c:axId val="9615123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2220723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Аналіз_мешканці!$B$28:$B$37</c:f>
              <c:strCache>
                <c:ptCount val="10"/>
                <c:pt idx="0">
                  <c:v>Підвищення якості водопостачання та водовідведення</c:v>
                </c:pt>
                <c:pt idx="1">
                  <c:v>Покращення освітлення громади</c:v>
                </c:pt>
                <c:pt idx="2">
                  <c:v>Використання місцевих природних ресурсів</c:v>
                </c:pt>
                <c:pt idx="3">
                  <c:v>Розвиток туризму</c:v>
                </c:pt>
                <c:pt idx="4">
                  <c:v>Сприяння розвитку промислових підприємств</c:v>
                </c:pt>
                <c:pt idx="5">
                  <c:v>Вирішення проблеми безробіття</c:v>
                </c:pt>
                <c:pt idx="6">
                  <c:v>Розвиток сфери дозвілля (відпочинку, спорту)</c:v>
                </c:pt>
                <c:pt idx="7">
                  <c:v>Благоустрій громади</c:v>
                </c:pt>
                <c:pt idx="8">
                  <c:v>Розвиток малого і середнього бізнесу</c:v>
                </c:pt>
                <c:pt idx="9">
                  <c:v>Ремонт доріг</c:v>
                </c:pt>
              </c:strCache>
            </c:strRef>
          </c:cat>
          <c:val>
            <c:numRef>
              <c:f>Аналіз_мешканці!$C$28:$C$37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34</c:v>
                </c:pt>
                <c:pt idx="3">
                  <c:v>44</c:v>
                </c:pt>
                <c:pt idx="4">
                  <c:v>61</c:v>
                </c:pt>
                <c:pt idx="5">
                  <c:v>62</c:v>
                </c:pt>
                <c:pt idx="6">
                  <c:v>62</c:v>
                </c:pt>
                <c:pt idx="7">
                  <c:v>78</c:v>
                </c:pt>
                <c:pt idx="8">
                  <c:v>103</c:v>
                </c:pt>
                <c:pt idx="9">
                  <c:v>136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580288"/>
        <c:axId val="122571584"/>
      </c:barChart>
      <c:catAx>
        <c:axId val="93580288"/>
        <c:scaling>
          <c:orientation val="minMax"/>
        </c:scaling>
        <c:delete val="0"/>
        <c:axPos val="l"/>
        <c:majorTickMark val="out"/>
        <c:minorTickMark val="none"/>
        <c:tickLblPos val="nextTo"/>
        <c:crossAx val="122571584"/>
        <c:crosses val="autoZero"/>
        <c:auto val="1"/>
        <c:lblAlgn val="ctr"/>
        <c:lblOffset val="100"/>
        <c:noMultiLvlLbl val="0"/>
      </c:catAx>
      <c:valAx>
        <c:axId val="12257158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9358028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Аналіз_мешканці!$K$10:$K$11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Аналіз_мешканці!$L$10:$L$11</c:f>
              <c:numCache>
                <c:formatCode>General</c:formatCode>
                <c:ptCount val="2"/>
                <c:pt idx="0">
                  <c:v>117</c:v>
                </c:pt>
                <c:pt idx="1">
                  <c:v>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Аналіз_мешканці!$B$40:$B$47</c:f>
              <c:strCache>
                <c:ptCount val="8"/>
                <c:pt idx="0">
                  <c:v>Корисні копалини на території громади</c:v>
                </c:pt>
                <c:pt idx="1">
                  <c:v>Природне середовище</c:v>
                </c:pt>
                <c:pt idx="2">
                  <c:v>Географічне положення</c:v>
                </c:pt>
                <c:pt idx="3">
                  <c:v>Вільні земельні ділянки для інвестицій</c:v>
                </c:pt>
                <c:pt idx="4">
                  <c:v>Допомога від держави</c:v>
                </c:pt>
                <c:pt idx="5">
                  <c:v>Виробництво та переробка с/г продукції</c:v>
                </c:pt>
                <c:pt idx="6">
                  <c:v>Місцеві підприємства і підприємці</c:v>
                </c:pt>
                <c:pt idx="7">
                  <c:v>Мешканці громади</c:v>
                </c:pt>
              </c:strCache>
            </c:strRef>
          </c:cat>
          <c:val>
            <c:numRef>
              <c:f>Аналіз_мешканці!$C$40:$C$47</c:f>
              <c:numCache>
                <c:formatCode>General</c:formatCode>
                <c:ptCount val="8"/>
                <c:pt idx="0">
                  <c:v>1</c:v>
                </c:pt>
                <c:pt idx="1">
                  <c:v>7</c:v>
                </c:pt>
                <c:pt idx="2">
                  <c:v>10</c:v>
                </c:pt>
                <c:pt idx="3">
                  <c:v>14</c:v>
                </c:pt>
                <c:pt idx="4">
                  <c:v>16</c:v>
                </c:pt>
                <c:pt idx="5">
                  <c:v>21</c:v>
                </c:pt>
                <c:pt idx="6">
                  <c:v>23</c:v>
                </c:pt>
                <c:pt idx="7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3698688"/>
        <c:axId val="129802240"/>
      </c:barChart>
      <c:catAx>
        <c:axId val="123698688"/>
        <c:scaling>
          <c:orientation val="minMax"/>
        </c:scaling>
        <c:delete val="0"/>
        <c:axPos val="l"/>
        <c:majorTickMark val="out"/>
        <c:minorTickMark val="none"/>
        <c:tickLblPos val="nextTo"/>
        <c:crossAx val="129802240"/>
        <c:crosses val="autoZero"/>
        <c:auto val="1"/>
        <c:lblAlgn val="ctr"/>
        <c:lblOffset val="100"/>
        <c:noMultiLvlLbl val="0"/>
      </c:catAx>
      <c:valAx>
        <c:axId val="12980224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2369868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Аналіз_мешканці!$K$14:$K$18</c:f>
              <c:strCache>
                <c:ptCount val="5"/>
                <c:pt idx="0">
                  <c:v>25 -</c:v>
                </c:pt>
                <c:pt idx="1">
                  <c:v>25-40</c:v>
                </c:pt>
                <c:pt idx="2">
                  <c:v>40-50</c:v>
                </c:pt>
                <c:pt idx="3">
                  <c:v>50-60</c:v>
                </c:pt>
                <c:pt idx="4">
                  <c:v>60+</c:v>
                </c:pt>
              </c:strCache>
            </c:strRef>
          </c:cat>
          <c:val>
            <c:numRef>
              <c:f>Аналіз_мешканці!$L$14:$L$18</c:f>
              <c:numCache>
                <c:formatCode>General</c:formatCode>
                <c:ptCount val="5"/>
                <c:pt idx="0">
                  <c:v>19</c:v>
                </c:pt>
                <c:pt idx="1">
                  <c:v>29</c:v>
                </c:pt>
                <c:pt idx="2">
                  <c:v>75</c:v>
                </c:pt>
                <c:pt idx="3">
                  <c:v>57</c:v>
                </c:pt>
                <c:pt idx="4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Аналіз_мешканці!$B$50:$B$56</c:f>
              <c:strCache>
                <c:ptCount val="7"/>
                <c:pt idx="0">
                  <c:v>Підприємець</c:v>
                </c:pt>
                <c:pt idx="1">
                  <c:v>Працівник</c:v>
                </c:pt>
                <c:pt idx="2">
                  <c:v>Службовець</c:v>
                </c:pt>
                <c:pt idx="3">
                  <c:v>Студент</c:v>
                </c:pt>
                <c:pt idx="4">
                  <c:v>Керівник</c:v>
                </c:pt>
                <c:pt idx="5">
                  <c:v>Пенсіонер</c:v>
                </c:pt>
                <c:pt idx="6">
                  <c:v>Безробітний</c:v>
                </c:pt>
              </c:strCache>
            </c:strRef>
          </c:cat>
          <c:val>
            <c:numRef>
              <c:f>Аналіз_мешканці!$C$50:$C$56</c:f>
              <c:numCache>
                <c:formatCode>General</c:formatCode>
                <c:ptCount val="7"/>
                <c:pt idx="0">
                  <c:v>20</c:v>
                </c:pt>
                <c:pt idx="1">
                  <c:v>43</c:v>
                </c:pt>
                <c:pt idx="2">
                  <c:v>62</c:v>
                </c:pt>
                <c:pt idx="3">
                  <c:v>12</c:v>
                </c:pt>
                <c:pt idx="4">
                  <c:v>17</c:v>
                </c:pt>
                <c:pt idx="5">
                  <c:v>15</c:v>
                </c:pt>
                <c:pt idx="6">
                  <c:v>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EE068-0282-4AE8-8D83-85695C996C8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BFF9EC-7922-4F85-BF45-5B9E0EDDA2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45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FF9EC-7922-4F85-BF45-5B9E0EDDA2FA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9111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6312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751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4540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781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657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911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5200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75860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6775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0384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1726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488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4479233"/>
            <a:ext cx="86409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dirty="0" smtClean="0">
                <a:solidFill>
                  <a:srgbClr val="FF0000"/>
                </a:solidFill>
                <a:latin typeface="Impact" panose="020B0806030902050204" pitchFamily="34" charset="0"/>
              </a:rPr>
              <a:t>Стратегія розвитку </a:t>
            </a:r>
            <a:r>
              <a:rPr lang="uk-UA" sz="1600" dirty="0" err="1" smtClean="0">
                <a:solidFill>
                  <a:srgbClr val="FF0000"/>
                </a:solidFill>
                <a:latin typeface="Impact" panose="020B0806030902050204" pitchFamily="34" charset="0"/>
              </a:rPr>
              <a:t>Сокальської</a:t>
            </a:r>
            <a:r>
              <a:rPr lang="uk-UA" sz="1600" dirty="0" smtClean="0">
                <a:solidFill>
                  <a:srgbClr val="FF0000"/>
                </a:solidFill>
                <a:latin typeface="Impact" panose="020B0806030902050204" pitchFamily="34" charset="0"/>
              </a:rPr>
              <a:t> </a:t>
            </a:r>
            <a:r>
              <a:rPr lang="uk-UA" sz="1600" dirty="0" smtClean="0">
                <a:solidFill>
                  <a:srgbClr val="FF0000"/>
                </a:solidFill>
                <a:latin typeface="Impact" panose="020B0806030902050204" pitchFamily="34" charset="0"/>
              </a:rPr>
              <a:t>територіальної громади до 2027 р.</a:t>
            </a:r>
            <a:endParaRPr lang="uk-UA" sz="1600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461392" y="1707654"/>
            <a:ext cx="8077200" cy="1371600"/>
          </a:xfrm>
        </p:spPr>
        <p:txBody>
          <a:bodyPr>
            <a:normAutofit fontScale="90000"/>
          </a:bodyPr>
          <a:lstStyle/>
          <a:p>
            <a:r>
              <a:rPr lang="uk-UA" altLang="uk-UA" sz="3600" b="1" dirty="0" smtClean="0"/>
              <a:t>Звіт</a:t>
            </a:r>
            <a:br>
              <a:rPr lang="uk-UA" altLang="uk-UA" sz="3600" b="1" dirty="0" smtClean="0"/>
            </a:br>
            <a:r>
              <a:rPr lang="uk-UA" altLang="uk-UA" sz="3600" b="1" dirty="0" smtClean="0"/>
              <a:t>про результати опитування мешканців </a:t>
            </a:r>
            <a:r>
              <a:rPr lang="uk-UA" altLang="uk-UA" sz="3600" b="1" dirty="0" err="1" smtClean="0"/>
              <a:t>Сокальської</a:t>
            </a:r>
            <a:r>
              <a:rPr lang="uk-UA" altLang="uk-UA" sz="3600" b="1" dirty="0" smtClean="0"/>
              <a:t> </a:t>
            </a:r>
            <a:r>
              <a:rPr lang="uk-UA" altLang="uk-UA" sz="3600" b="1" dirty="0" smtClean="0"/>
              <a:t>ТГ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9672" y="3613881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м. </a:t>
            </a:r>
            <a:r>
              <a:rPr lang="uk-UA" dirty="0" err="1" smtClean="0"/>
              <a:t>Сокаль</a:t>
            </a:r>
            <a:r>
              <a:rPr lang="uk-UA" dirty="0" smtClean="0"/>
              <a:t>,  17 </a:t>
            </a:r>
            <a:r>
              <a:rPr lang="uk-UA" dirty="0" err="1" smtClean="0"/>
              <a:t>сепрня</a:t>
            </a:r>
            <a:r>
              <a:rPr lang="uk-UA" dirty="0" smtClean="0"/>
              <a:t> </a:t>
            </a:r>
            <a:r>
              <a:rPr lang="uk-UA" dirty="0" smtClean="0"/>
              <a:t>2021 р.</a:t>
            </a:r>
            <a:endParaRPr lang="uk-UA" dirty="0"/>
          </a:p>
        </p:txBody>
      </p:sp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977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987574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Вік</a:t>
            </a:r>
            <a:r>
              <a:rPr lang="ru-RU" dirty="0" smtClean="0"/>
              <a:t> </a:t>
            </a:r>
            <a:r>
              <a:rPr lang="ru-RU" dirty="0" err="1" smtClean="0"/>
              <a:t>респондентів</a:t>
            </a:r>
            <a:endParaRPr lang="uk-UA" dirty="0"/>
          </a:p>
        </p:txBody>
      </p:sp>
      <p:pic>
        <p:nvPicPr>
          <p:cNvPr id="10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2212880"/>
              </p:ext>
            </p:extLst>
          </p:nvPr>
        </p:nvGraphicFramePr>
        <p:xfrm>
          <a:off x="1331640" y="1305389"/>
          <a:ext cx="6678488" cy="3751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36180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987574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Рід</a:t>
            </a:r>
            <a:r>
              <a:rPr lang="ru-RU" dirty="0" smtClean="0"/>
              <a:t> занять </a:t>
            </a:r>
            <a:r>
              <a:rPr lang="ru-RU" dirty="0" err="1" smtClean="0"/>
              <a:t>респондентів</a:t>
            </a:r>
            <a:endParaRPr lang="uk-UA" dirty="0"/>
          </a:p>
        </p:txBody>
      </p:sp>
      <p:pic>
        <p:nvPicPr>
          <p:cNvPr id="10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1260046"/>
              </p:ext>
            </p:extLst>
          </p:nvPr>
        </p:nvGraphicFramePr>
        <p:xfrm>
          <a:off x="1511659" y="1255068"/>
          <a:ext cx="6279050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34929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вмісту 2"/>
          <p:cNvSpPr txBox="1">
            <a:spLocks/>
          </p:cNvSpPr>
          <p:nvPr/>
        </p:nvSpPr>
        <p:spPr>
          <a:xfrm>
            <a:off x="325016" y="1635646"/>
            <a:ext cx="8382000" cy="685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uk-UA" altLang="uk-UA" sz="3600" b="1" dirty="0" smtClean="0">
                <a:solidFill>
                  <a:srgbClr val="3F8697"/>
                </a:solidFill>
                <a:latin typeface="Myriad Pro SemiExt"/>
              </a:rPr>
              <a:t>Дякуємо за увагу</a:t>
            </a:r>
            <a:r>
              <a:rPr lang="en-US" altLang="uk-UA" sz="3600" b="1" dirty="0" smtClean="0">
                <a:solidFill>
                  <a:srgbClr val="3F8697"/>
                </a:solidFill>
                <a:latin typeface="Myriad Pro SemiExt"/>
              </a:rPr>
              <a:t>!</a:t>
            </a:r>
            <a:endParaRPr lang="en-US" altLang="uk-UA" sz="3600" b="1" dirty="0">
              <a:solidFill>
                <a:srgbClr val="3F8697"/>
              </a:solidFill>
              <a:latin typeface="Myriad Pro SemiEx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3363838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Обласна асоціація місцевих рад "Ради Львівщини" / </a:t>
            </a:r>
            <a:r>
              <a:rPr lang="pl-PL" dirty="0"/>
              <a:t>Association of Local Councils "Council of Lviv </a:t>
            </a:r>
            <a:r>
              <a:rPr lang="pl-PL" dirty="0" smtClean="0"/>
              <a:t>Region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Експерти-консультанти Олександр </a:t>
            </a:r>
            <a:r>
              <a:rPr lang="uk-UA" dirty="0" err="1" smtClean="0"/>
              <a:t>Волошинський</a:t>
            </a:r>
            <a:r>
              <a:rPr lang="uk-UA" dirty="0" smtClean="0"/>
              <a:t>, Петро Мавко</a:t>
            </a:r>
            <a:endParaRPr lang="uk-UA" dirty="0"/>
          </a:p>
        </p:txBody>
      </p:sp>
      <p:pic>
        <p:nvPicPr>
          <p:cNvPr id="9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9395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•"/>
            </a:pPr>
            <a:r>
              <a:rPr lang="uk-UA" altLang="uk-UA" sz="2400" dirty="0" smtClean="0">
                <a:latin typeface="+mj-lt"/>
              </a:rPr>
              <a:t>Проведено у травні-червні 2021 року експертами </a:t>
            </a:r>
            <a:r>
              <a:rPr lang="uk-UA" altLang="uk-UA" sz="2400" dirty="0" err="1" smtClean="0">
                <a:latin typeface="+mj-lt"/>
              </a:rPr>
              <a:t>Сокальської</a:t>
            </a:r>
            <a:r>
              <a:rPr lang="uk-UA" altLang="uk-UA" sz="2400" dirty="0" smtClean="0">
                <a:latin typeface="+mj-lt"/>
              </a:rPr>
              <a:t> </a:t>
            </a:r>
            <a:r>
              <a:rPr lang="uk-UA" altLang="uk-UA" sz="2400" dirty="0" smtClean="0">
                <a:latin typeface="+mj-lt"/>
              </a:rPr>
              <a:t>ТГ</a:t>
            </a:r>
            <a:r>
              <a:rPr lang="en-US" altLang="uk-UA" sz="2400" dirty="0" smtClean="0">
                <a:latin typeface="+mj-lt"/>
              </a:rPr>
              <a:t> </a:t>
            </a:r>
            <a:r>
              <a:rPr lang="uk-UA" altLang="uk-UA" sz="2400" dirty="0" smtClean="0">
                <a:latin typeface="+mj-lt"/>
              </a:rPr>
              <a:t>та</a:t>
            </a:r>
            <a:r>
              <a:rPr lang="en-US" altLang="uk-UA" sz="2400" dirty="0" smtClean="0">
                <a:latin typeface="+mj-lt"/>
              </a:rPr>
              <a:t> </a:t>
            </a:r>
            <a:r>
              <a:rPr lang="uk-UA" altLang="uk-UA" sz="2400" dirty="0" smtClean="0">
                <a:latin typeface="+mj-lt"/>
              </a:rPr>
              <a:t>консультантами </a:t>
            </a:r>
            <a:r>
              <a:rPr lang="uk-UA" altLang="uk-UA" sz="2400" dirty="0">
                <a:latin typeface="+mj-lt"/>
              </a:rPr>
              <a:t>АМР «Ради Львівщини</a:t>
            </a:r>
            <a:r>
              <a:rPr lang="uk-UA" altLang="uk-UA" sz="2400" dirty="0" smtClean="0">
                <a:latin typeface="+mj-lt"/>
              </a:rPr>
              <a:t>»</a:t>
            </a:r>
            <a:r>
              <a:rPr lang="en-US" altLang="uk-UA" sz="2400" dirty="0" smtClean="0">
                <a:latin typeface="+mj-lt"/>
              </a:rPr>
              <a:t>;</a:t>
            </a:r>
          </a:p>
          <a:p>
            <a:pPr>
              <a:buFontTx/>
              <a:buChar char="•"/>
            </a:pPr>
            <a:r>
              <a:rPr lang="uk-UA" altLang="uk-UA" sz="2400" dirty="0" smtClean="0">
                <a:latin typeface="+mj-lt"/>
              </a:rPr>
              <a:t>Підготовлено для аналітичного компоненту процесу створення стратегії розвитку </a:t>
            </a:r>
            <a:r>
              <a:rPr lang="uk-UA" altLang="uk-UA" sz="2400" dirty="0" err="1" smtClean="0">
                <a:latin typeface="+mj-lt"/>
              </a:rPr>
              <a:t>Сокальської</a:t>
            </a:r>
            <a:r>
              <a:rPr lang="uk-UA" altLang="uk-UA" sz="2400" dirty="0" smtClean="0">
                <a:latin typeface="+mj-lt"/>
              </a:rPr>
              <a:t> </a:t>
            </a:r>
            <a:r>
              <a:rPr lang="uk-UA" altLang="uk-UA" sz="2400" dirty="0" smtClean="0">
                <a:latin typeface="+mj-lt"/>
              </a:rPr>
              <a:t>ТГ</a:t>
            </a:r>
            <a:r>
              <a:rPr lang="en-US" altLang="uk-UA" sz="2400" dirty="0" smtClean="0">
                <a:latin typeface="+mj-lt"/>
              </a:rPr>
              <a:t>;</a:t>
            </a:r>
            <a:endParaRPr lang="uk-UA" altLang="uk-UA" sz="2400" dirty="0" smtClean="0">
              <a:latin typeface="+mj-lt"/>
            </a:endParaRPr>
          </a:p>
          <a:p>
            <a:pPr>
              <a:buFontTx/>
              <a:buChar char="•"/>
            </a:pPr>
            <a:r>
              <a:rPr lang="uk-UA" altLang="uk-UA" sz="2400" dirty="0" smtClean="0">
                <a:latin typeface="+mj-lt"/>
              </a:rPr>
              <a:t>200</a:t>
            </a:r>
            <a:r>
              <a:rPr lang="en-US" altLang="uk-UA" sz="2400" dirty="0" smtClean="0">
                <a:latin typeface="+mj-lt"/>
              </a:rPr>
              <a:t> </a:t>
            </a:r>
            <a:r>
              <a:rPr lang="uk-UA" altLang="uk-UA" sz="2400" dirty="0" smtClean="0">
                <a:latin typeface="+mj-lt"/>
              </a:rPr>
              <a:t>мешканців ТГ надали відповіді на 7 запитань стандартизованої анкети</a:t>
            </a:r>
            <a:r>
              <a:rPr lang="en-US" altLang="uk-UA" sz="2400" dirty="0" smtClean="0">
                <a:latin typeface="+mj-lt"/>
              </a:rPr>
              <a:t>;</a:t>
            </a:r>
          </a:p>
          <a:p>
            <a:pPr>
              <a:buFontTx/>
              <a:buChar char="•"/>
            </a:pPr>
            <a:r>
              <a:rPr lang="uk-UA" altLang="uk-UA" sz="2400" dirty="0" smtClean="0">
                <a:latin typeface="+mj-lt"/>
              </a:rPr>
              <a:t>Звіт про опитування містить узагальнені результати всіх даних і відповідей</a:t>
            </a:r>
            <a:r>
              <a:rPr lang="en-US" altLang="uk-UA" sz="2400" dirty="0" smtClean="0">
                <a:latin typeface="+mj-lt"/>
              </a:rPr>
              <a:t>;</a:t>
            </a:r>
          </a:p>
          <a:p>
            <a:pPr>
              <a:buFontTx/>
              <a:buChar char="•"/>
            </a:pPr>
            <a:r>
              <a:rPr lang="uk-UA" altLang="uk-UA" sz="2400" dirty="0" smtClean="0">
                <a:latin typeface="+mj-lt"/>
              </a:rPr>
              <a:t>АМР “Ради Львівщини” висловлює вдячність усім мешканцям за їхню готовність взяти участь у проведенні опитування</a:t>
            </a:r>
            <a:r>
              <a:rPr lang="en-US" altLang="uk-UA" sz="2400" dirty="0" smtClean="0">
                <a:latin typeface="+mj-lt"/>
              </a:rPr>
              <a:t>.</a:t>
            </a:r>
          </a:p>
          <a:p>
            <a:endParaRPr lang="uk-UA" dirty="0"/>
          </a:p>
        </p:txBody>
      </p:sp>
      <p:pic>
        <p:nvPicPr>
          <p:cNvPr id="4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498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1059582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нижче</a:t>
            </a:r>
            <a:r>
              <a:rPr lang="ru-RU" dirty="0"/>
              <a:t> </a:t>
            </a:r>
            <a:r>
              <a:rPr lang="ru-RU" dirty="0" err="1"/>
              <a:t>запропонованих</a:t>
            </a:r>
            <a:r>
              <a:rPr lang="ru-RU" dirty="0"/>
              <a:t> </a:t>
            </a:r>
            <a:r>
              <a:rPr lang="ru-RU" dirty="0" err="1"/>
              <a:t>тверджень</a:t>
            </a:r>
            <a:r>
              <a:rPr lang="ru-RU" dirty="0"/>
              <a:t> Ви б </a:t>
            </a:r>
            <a:r>
              <a:rPr lang="ru-RU" dirty="0" err="1"/>
              <a:t>охарактеризували</a:t>
            </a:r>
            <a:r>
              <a:rPr lang="ru-RU" dirty="0"/>
              <a:t> Вашу громаду</a:t>
            </a:r>
            <a:endParaRPr lang="uk-UA"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5796136" y="3939902"/>
            <a:ext cx="2304256" cy="0"/>
          </a:xfrm>
          <a:prstGeom prst="line">
            <a:avLst/>
          </a:prstGeom>
          <a:ln w="3175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2"/>
          <p:cNvCxnSpPr/>
          <p:nvPr/>
        </p:nvCxnSpPr>
        <p:spPr>
          <a:xfrm>
            <a:off x="5796136" y="4371950"/>
            <a:ext cx="2304256" cy="0"/>
          </a:xfrm>
          <a:prstGeom prst="line">
            <a:avLst/>
          </a:prstGeom>
          <a:ln w="3175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3576074"/>
              </p:ext>
            </p:extLst>
          </p:nvPr>
        </p:nvGraphicFramePr>
        <p:xfrm>
          <a:off x="912924" y="958263"/>
          <a:ext cx="7308811" cy="4083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4" name="Прямая соединительная линия 2"/>
          <p:cNvCxnSpPr/>
          <p:nvPr/>
        </p:nvCxnSpPr>
        <p:spPr>
          <a:xfrm>
            <a:off x="5796136" y="3507854"/>
            <a:ext cx="1944216" cy="0"/>
          </a:xfrm>
          <a:prstGeom prst="line">
            <a:avLst/>
          </a:prstGeom>
          <a:ln w="3175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9254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1059582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Чи плануєте залишитись тут жити?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395508" y="3579862"/>
            <a:ext cx="1200828" cy="0"/>
          </a:xfrm>
          <a:prstGeom prst="line">
            <a:avLst/>
          </a:prstGeom>
          <a:ln w="3175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6096274"/>
              </p:ext>
            </p:extLst>
          </p:nvPr>
        </p:nvGraphicFramePr>
        <p:xfrm>
          <a:off x="1331640" y="1200150"/>
          <a:ext cx="6408712" cy="3943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08168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7" y="1059582"/>
            <a:ext cx="7835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Як би Ви оцінили рівень нинішніх показників стану громади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971600" y="1707654"/>
            <a:ext cx="1872208" cy="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763688" y="1944460"/>
            <a:ext cx="1080120" cy="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Диаграмма 7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9370804"/>
              </p:ext>
            </p:extLst>
          </p:nvPr>
        </p:nvGraphicFramePr>
        <p:xfrm>
          <a:off x="25152" y="1358714"/>
          <a:ext cx="8352929" cy="3784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3" name="Прямая соединительная линия 2"/>
          <p:cNvCxnSpPr/>
          <p:nvPr/>
        </p:nvCxnSpPr>
        <p:spPr>
          <a:xfrm>
            <a:off x="2195736" y="4083918"/>
            <a:ext cx="648072" cy="0"/>
          </a:xfrm>
          <a:prstGeom prst="line">
            <a:avLst/>
          </a:prstGeom>
          <a:ln w="3175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2"/>
          <p:cNvCxnSpPr/>
          <p:nvPr/>
        </p:nvCxnSpPr>
        <p:spPr>
          <a:xfrm>
            <a:off x="1979711" y="3867894"/>
            <a:ext cx="864097" cy="0"/>
          </a:xfrm>
          <a:prstGeom prst="line">
            <a:avLst/>
          </a:prstGeom>
          <a:ln w="3175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2"/>
          <p:cNvCxnSpPr/>
          <p:nvPr/>
        </p:nvCxnSpPr>
        <p:spPr>
          <a:xfrm>
            <a:off x="1871700" y="3579862"/>
            <a:ext cx="972108" cy="0"/>
          </a:xfrm>
          <a:prstGeom prst="line">
            <a:avLst/>
          </a:prstGeom>
          <a:ln w="3175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2"/>
          <p:cNvCxnSpPr/>
          <p:nvPr/>
        </p:nvCxnSpPr>
        <p:spPr>
          <a:xfrm>
            <a:off x="1199204" y="2427734"/>
            <a:ext cx="1644604" cy="0"/>
          </a:xfrm>
          <a:prstGeom prst="line">
            <a:avLst/>
          </a:prstGeom>
          <a:ln w="3175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8452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987574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Що</a:t>
            </a:r>
            <a:r>
              <a:rPr lang="ru-RU" dirty="0"/>
              <a:t>, на Вашу думку, </a:t>
            </a:r>
            <a:r>
              <a:rPr lang="ru-RU" dirty="0" err="1"/>
              <a:t>заважає</a:t>
            </a:r>
            <a:r>
              <a:rPr lang="ru-RU" dirty="0"/>
              <a:t> </a:t>
            </a:r>
            <a:r>
              <a:rPr lang="ru-RU" dirty="0" err="1"/>
              <a:t>розвиткові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endParaRPr lang="uk-UA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2195736" y="1635646"/>
            <a:ext cx="2160239" cy="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491880" y="1851670"/>
            <a:ext cx="864095" cy="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059832" y="2571750"/>
            <a:ext cx="1285186" cy="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9009941"/>
              </p:ext>
            </p:extLst>
          </p:nvPr>
        </p:nvGraphicFramePr>
        <p:xfrm>
          <a:off x="827584" y="1300913"/>
          <a:ext cx="7632848" cy="3819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5" name="Straight Connector 14"/>
          <p:cNvCxnSpPr/>
          <p:nvPr/>
        </p:nvCxnSpPr>
        <p:spPr>
          <a:xfrm>
            <a:off x="1511659" y="2355726"/>
            <a:ext cx="2833359" cy="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971600" y="2139702"/>
            <a:ext cx="3373418" cy="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0132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803642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Три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здійснити</a:t>
            </a:r>
            <a:r>
              <a:rPr lang="ru-RU" dirty="0"/>
              <a:t> для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endParaRPr lang="uk-UA" dirty="0"/>
          </a:p>
        </p:txBody>
      </p:sp>
      <p:pic>
        <p:nvPicPr>
          <p:cNvPr id="10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8679910"/>
              </p:ext>
            </p:extLst>
          </p:nvPr>
        </p:nvGraphicFramePr>
        <p:xfrm>
          <a:off x="827584" y="1275606"/>
          <a:ext cx="7560840" cy="3559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90705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915566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вірите</a:t>
            </a:r>
            <a:r>
              <a:rPr lang="ru-RU" dirty="0"/>
              <a:t> Ви у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, </a:t>
            </a:r>
            <a:r>
              <a:rPr lang="ru-RU" dirty="0" err="1"/>
              <a:t>вказаних</a:t>
            </a:r>
            <a:r>
              <a:rPr lang="ru-RU" dirty="0"/>
              <a:t> в </a:t>
            </a:r>
            <a:r>
              <a:rPr lang="ru-RU" dirty="0" err="1"/>
              <a:t>пункті</a:t>
            </a:r>
            <a:r>
              <a:rPr lang="ru-RU" dirty="0"/>
              <a:t> 5</a:t>
            </a:r>
            <a:endParaRPr lang="uk-UA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7092280" y="3291830"/>
            <a:ext cx="230378" cy="0"/>
          </a:xfrm>
          <a:prstGeom prst="line">
            <a:avLst/>
          </a:prstGeom>
          <a:ln w="3175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5326555"/>
              </p:ext>
            </p:extLst>
          </p:nvPr>
        </p:nvGraphicFramePr>
        <p:xfrm>
          <a:off x="1043608" y="1200150"/>
          <a:ext cx="6480720" cy="3675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86820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98757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Яким є, на Вашу думку, основний ресурс громади для подальшого розвитку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763688" y="195486"/>
            <a:ext cx="1296144" cy="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191020"/>
              </p:ext>
            </p:extLst>
          </p:nvPr>
        </p:nvGraphicFramePr>
        <p:xfrm>
          <a:off x="1043608" y="1356906"/>
          <a:ext cx="7344816" cy="3675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924346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188</Words>
  <Application>Microsoft Office PowerPoint</Application>
  <PresentationFormat>On-screen Show (16:9)</PresentationFormat>
  <Paragraphs>22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Тема Office</vt:lpstr>
      <vt:lpstr>Звіт про результати опитування мешканців Сокальської ТГ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Звіт про результати опитування представників бізнесу Червоноградської ТГ</dc:title>
  <dc:creator>my compuer</dc:creator>
  <cp:lastModifiedBy>User</cp:lastModifiedBy>
  <cp:revision>31</cp:revision>
  <dcterms:created xsi:type="dcterms:W3CDTF">2021-06-23T12:31:09Z</dcterms:created>
  <dcterms:modified xsi:type="dcterms:W3CDTF">2021-08-17T11:20:15Z</dcterms:modified>
</cp:coreProperties>
</file>